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8" r:id="rId2"/>
    <p:sldId id="282" r:id="rId3"/>
    <p:sldId id="286" r:id="rId4"/>
    <p:sldId id="308" r:id="rId5"/>
    <p:sldId id="284" r:id="rId6"/>
    <p:sldId id="261" r:id="rId7"/>
    <p:sldId id="285" r:id="rId8"/>
    <p:sldId id="263" r:id="rId9"/>
    <p:sldId id="265" r:id="rId10"/>
    <p:sldId id="266" r:id="rId11"/>
    <p:sldId id="268" r:id="rId12"/>
    <p:sldId id="270" r:id="rId13"/>
    <p:sldId id="309" r:id="rId14"/>
    <p:sldId id="271" r:id="rId15"/>
    <p:sldId id="290" r:id="rId16"/>
    <p:sldId id="302" r:id="rId17"/>
    <p:sldId id="273" r:id="rId18"/>
    <p:sldId id="303" r:id="rId19"/>
    <p:sldId id="274" r:id="rId20"/>
    <p:sldId id="304" r:id="rId21"/>
    <p:sldId id="300" r:id="rId22"/>
    <p:sldId id="275" r:id="rId23"/>
    <p:sldId id="305" r:id="rId24"/>
    <p:sldId id="276" r:id="rId25"/>
    <p:sldId id="306" r:id="rId26"/>
    <p:sldId id="292" r:id="rId27"/>
    <p:sldId id="316" r:id="rId28"/>
    <p:sldId id="317" r:id="rId29"/>
    <p:sldId id="315" r:id="rId30"/>
    <p:sldId id="295" r:id="rId31"/>
    <p:sldId id="314" r:id="rId32"/>
    <p:sldId id="312" r:id="rId33"/>
    <p:sldId id="313" r:id="rId34"/>
    <p:sldId id="294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F74658BF-A547-4B19-A1E5-FBD2F8602E6A}">
          <p14:sldIdLst>
            <p14:sldId id="258"/>
          </p14:sldIdLst>
        </p14:section>
        <p14:section name=".NET Core" id="{0FF481C9-0BCF-4015-8938-055FF3FE049E}">
          <p14:sldIdLst>
            <p14:sldId id="282"/>
          </p14:sldIdLst>
        </p14:section>
        <p14:section name="Why Real-Time?" id="{57E0C283-BAC3-438E-8CD8-3C13BBE7E737}">
          <p14:sldIdLst>
            <p14:sldId id="286"/>
            <p14:sldId id="308"/>
            <p14:sldId id="284"/>
            <p14:sldId id="261"/>
            <p14:sldId id="285"/>
          </p14:sldIdLst>
        </p14:section>
        <p14:section name="How Real-Time has been done?" id="{F5D258CA-685D-4631-9A34-A7EE3ED3E53B}">
          <p14:sldIdLst>
            <p14:sldId id="263"/>
            <p14:sldId id="265"/>
            <p14:sldId id="266"/>
            <p14:sldId id="268"/>
          </p14:sldIdLst>
        </p14:section>
        <p14:section name="Why SignalR?" id="{2DA1C68A-45E5-425C-9FE8-BA333AD6631B}">
          <p14:sldIdLst>
            <p14:sldId id="270"/>
          </p14:sldIdLst>
        </p14:section>
        <p14:section name="SignalR Configurations" id="{68EC2039-AF9D-4D1C-99BA-06871994B245}">
          <p14:sldIdLst>
            <p14:sldId id="309"/>
          </p14:sldIdLst>
        </p14:section>
        <p14:section name="SignalR Chat" id="{B6934527-9E10-4F71-9A30-35C73F0495A3}">
          <p14:sldIdLst>
            <p14:sldId id="271"/>
            <p14:sldId id="290"/>
          </p14:sldIdLst>
        </p14:section>
        <p14:section name="SignalR Features" id="{8F119454-17CF-4B8C-9994-BFEAB592A94A}">
          <p14:sldIdLst>
            <p14:sldId id="302"/>
            <p14:sldId id="273"/>
            <p14:sldId id="303"/>
            <p14:sldId id="274"/>
            <p14:sldId id="304"/>
            <p14:sldId id="300"/>
            <p14:sldId id="275"/>
            <p14:sldId id="305"/>
            <p14:sldId id="276"/>
            <p14:sldId id="306"/>
            <p14:sldId id="292"/>
            <p14:sldId id="316"/>
            <p14:sldId id="317"/>
            <p14:sldId id="315"/>
            <p14:sldId id="295"/>
          </p14:sldIdLst>
        </p14:section>
        <p14:section name="Summary" id="{4F620A4C-4BDC-48AA-85CE-F6A1C62DE2FE}">
          <p14:sldIdLst>
            <p14:sldId id="314"/>
            <p14:sldId id="312"/>
            <p14:sldId id="313"/>
          </p14:sldIdLst>
        </p14:section>
        <p14:section name="Questions" id="{DB9FB21F-3281-4E26-8136-E3DEE484280C}">
          <p14:sldIdLst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5C27"/>
    <a:srgbClr val="2B91AF"/>
    <a:srgbClr val="C46E2E"/>
    <a:srgbClr val="AA1616"/>
    <a:srgbClr val="AAA7B1"/>
    <a:srgbClr val="FFFFFF"/>
    <a:srgbClr val="A31515"/>
    <a:srgbClr val="BC0000"/>
    <a:srgbClr val="E6E6E6"/>
    <a:srgbClr val="1F8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01" autoAdjust="0"/>
    <p:restoredTop sz="77483" autoAdjust="0"/>
  </p:normalViewPr>
  <p:slideViewPr>
    <p:cSldViewPr snapToGrid="0">
      <p:cViewPr varScale="1">
        <p:scale>
          <a:sx n="52" d="100"/>
          <a:sy n="52" d="100"/>
        </p:scale>
        <p:origin x="3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94EB2-6313-4128-8C95-82268C4556FE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D47508-0E0C-4DA0-B2C3-7DEE3BA2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344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Здравейте. Аз съм Владо. Преди да започна искам да събера малко повече информация за вас.</a:t>
            </a:r>
            <a:endParaRPr lang="en-US" dirty="0"/>
          </a:p>
          <a:p>
            <a:endParaRPr lang="en-US" dirty="0"/>
          </a:p>
          <a:p>
            <a:r>
              <a:rPr lang="en-US" dirty="0"/>
              <a:t>.NET?</a:t>
            </a:r>
          </a:p>
          <a:p>
            <a:r>
              <a:rPr lang="en-US" dirty="0"/>
              <a:t>Real-Time?</a:t>
            </a:r>
          </a:p>
          <a:p>
            <a:r>
              <a:rPr lang="en-US" dirty="0"/>
              <a:t>SignalR?</a:t>
            </a:r>
          </a:p>
          <a:p>
            <a:endParaRPr lang="en-US" dirty="0"/>
          </a:p>
          <a:p>
            <a:r>
              <a:rPr lang="en-US" dirty="0"/>
              <a:t>Person types</a:t>
            </a:r>
          </a:p>
          <a:p>
            <a:pPr lvl="1"/>
            <a:r>
              <a:rPr lang="en-US" dirty="0"/>
              <a:t>.NET Core Developer using </a:t>
            </a:r>
            <a:r>
              <a:rPr lang="en-US" dirty="0" err="1"/>
              <a:t>SignalR.Core</a:t>
            </a:r>
            <a:r>
              <a:rPr lang="en-US" dirty="0"/>
              <a:t> – Familiar with almost everything</a:t>
            </a:r>
          </a:p>
          <a:p>
            <a:pPr lvl="1"/>
            <a:r>
              <a:rPr lang="en-US" dirty="0"/>
              <a:t>.NET Developer using SignalR – New SignalR</a:t>
            </a:r>
          </a:p>
          <a:p>
            <a:pPr lvl="1"/>
            <a:r>
              <a:rPr lang="en-US" dirty="0"/>
              <a:t>.NET Developer – Fancy Real time library</a:t>
            </a:r>
          </a:p>
          <a:p>
            <a:pPr lvl="1"/>
            <a:r>
              <a:rPr lang="en-US" dirty="0"/>
              <a:t>Java Developer – Real time communication with .NET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09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 vs </a:t>
            </a:r>
            <a:r>
              <a:rPr lang="en-US" dirty="0" err="1"/>
              <a:t>SignalR</a:t>
            </a:r>
            <a:r>
              <a:rPr lang="en-US" dirty="0"/>
              <a:t> Core</a:t>
            </a:r>
          </a:p>
          <a:p>
            <a:r>
              <a:rPr lang="en-US" dirty="0"/>
              <a:t>    No more jQuery</a:t>
            </a:r>
          </a:p>
          <a:p>
            <a:r>
              <a:rPr lang="en-US" dirty="0"/>
              <a:t>    No Reconnection</a:t>
            </a:r>
          </a:p>
          <a:p>
            <a:r>
              <a:rPr lang="en-US" dirty="0"/>
              <a:t>    Custom routes for hubs</a:t>
            </a:r>
          </a:p>
          <a:p>
            <a:r>
              <a:rPr lang="en-US" dirty="0"/>
              <a:t>    Binary data support</a:t>
            </a:r>
          </a:p>
          <a:p>
            <a:endParaRPr lang="en-US" dirty="0"/>
          </a:p>
          <a:p>
            <a:r>
              <a:rPr lang="en-US" dirty="0"/>
              <a:t>Future features</a:t>
            </a:r>
          </a:p>
          <a:p>
            <a:pPr fontAlgn="base"/>
            <a:r>
              <a:rPr lang="en-US" dirty="0"/>
              <a:t>    TCP/IP Support</a:t>
            </a:r>
            <a:endParaRPr lang="bg-BG" dirty="0"/>
          </a:p>
          <a:p>
            <a:pPr fontAlgn="base"/>
            <a:r>
              <a:rPr lang="en-US" dirty="0"/>
              <a:t>    Client-side Typed Hubs</a:t>
            </a:r>
          </a:p>
          <a:p>
            <a:pPr fontAlgn="base"/>
            <a:r>
              <a:rPr lang="en-US" dirty="0"/>
              <a:t>    More clients: Java, C++, iOS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19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Try it out!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474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you will make clients happy!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74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ASP.NET Core for building modern cloud based internet connected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52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 is not updated</a:t>
            </a:r>
          </a:p>
          <a:p>
            <a:r>
              <a:rPr lang="en-US" dirty="0"/>
              <a:t>Chat update on refresh</a:t>
            </a:r>
          </a:p>
          <a:p>
            <a:r>
              <a:rPr lang="en-US" dirty="0"/>
              <a:t>Check all app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467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SoftUni</a:t>
            </a:r>
            <a:r>
              <a:rPr lang="en-US" dirty="0"/>
              <a:t> notifications story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68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Notifications are everywhere. That’s why I am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61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89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Не е ли неефективно да има много </a:t>
            </a:r>
            <a:r>
              <a:rPr lang="en-US" dirty="0"/>
              <a:t>WS connections?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 err="1"/>
              <a:t>WebSockets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Server-Sent Events</a:t>
            </a:r>
          </a:p>
          <a:p>
            <a:pPr marL="0" indent="0">
              <a:buNone/>
            </a:pPr>
            <a:r>
              <a:rPr lang="en-US" sz="1200" dirty="0"/>
              <a:t>Long Polling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45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rPr>
              <a:t>1. Use latest Visual Studio and .NET Core SDK</a:t>
            </a:r>
          </a:p>
          <a:p>
            <a:r>
              <a:rPr lang="en-US" sz="24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rPr>
              <a:t>3. Configure SignalR</a:t>
            </a:r>
          </a:p>
          <a:p>
            <a:r>
              <a:rPr lang="en-US" sz="24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rPr>
              <a:t>4. Create SignalR Hub</a:t>
            </a:r>
          </a:p>
          <a:p>
            <a:r>
              <a:rPr lang="en-US" sz="24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rPr>
              <a:t>5. Add the SignalR client library</a:t>
            </a:r>
          </a:p>
          <a:p>
            <a:r>
              <a:rPr lang="en-US" sz="24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rPr>
              <a:t>6. Client side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D47508-0E0C-4DA0-B2C3-7DEE3BA2A1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833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979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44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49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967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47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4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46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36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707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61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7FE1A-DC28-49B3-B0FD-C3F8BA6CEB81}" type="datetimeFigureOut">
              <a:rPr lang="en-US" smtClean="0"/>
              <a:t>22-Nov-18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C5B9D-5E7D-4871-B1FD-A274070E7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863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spnet/core/tutorials/signalr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louds in the blue sky&#10;&#10;Description generated with very high confidence">
            <a:extLst>
              <a:ext uri="{FF2B5EF4-FFF2-40B4-BE49-F238E27FC236}">
                <a16:creationId xmlns:a16="http://schemas.microsoft.com/office/drawing/2014/main" id="{AAB9443D-AA36-407B-9C89-438D9F010B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82" b="104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5AD619-2AA8-4064-9C4C-B6EF20B402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Fancy Features in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b="1" dirty="0">
                <a:solidFill>
                  <a:srgbClr val="FFFFFF"/>
                </a:solidFill>
              </a:rPr>
              <a:t>Asp.Net Core SignalR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D17971-AF2A-4FD8-A1B7-70F0B408EE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103" y="4895068"/>
            <a:ext cx="9144000" cy="1430381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rgbClr val="FFFFFF"/>
                </a:solidFill>
              </a:rPr>
              <a:t>Vladimir Georgiev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Software Development Lead @ Concep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VGeorgiev.org</a:t>
            </a:r>
          </a:p>
        </p:txBody>
      </p:sp>
    </p:spTree>
    <p:extLst>
      <p:ext uri="{BB962C8B-B14F-4D97-AF65-F5344CB8AC3E}">
        <p14:creationId xmlns:p14="http://schemas.microsoft.com/office/powerpoint/2010/main" val="3758300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creen&#10;&#10;Description generated with high confidence">
            <a:extLst>
              <a:ext uri="{FF2B5EF4-FFF2-40B4-BE49-F238E27FC236}">
                <a16:creationId xmlns:a16="http://schemas.microsoft.com/office/drawing/2014/main" id="{0A4F2C45-215C-4E51-B5B1-EC671245E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515" y="1890218"/>
            <a:ext cx="9169592" cy="4196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C0846E-2D86-455C-849D-7EA9484C4A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941" y="559568"/>
            <a:ext cx="13689203" cy="653613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1991B76-2A26-4EC5-AA81-C23533E8B16A}"/>
              </a:ext>
            </a:extLst>
          </p:cNvPr>
          <p:cNvCxnSpPr>
            <a:cxnSpLocks/>
          </p:cNvCxnSpPr>
          <p:nvPr/>
        </p:nvCxnSpPr>
        <p:spPr>
          <a:xfrm>
            <a:off x="4362684" y="2832668"/>
            <a:ext cx="3824215" cy="0"/>
          </a:xfrm>
          <a:prstGeom prst="straightConnector1">
            <a:avLst/>
          </a:prstGeom>
          <a:ln w="6350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A4E2068-FB59-4E07-BE8E-0BC6030907EB}"/>
              </a:ext>
            </a:extLst>
          </p:cNvPr>
          <p:cNvSpPr txBox="1"/>
          <p:nvPr/>
        </p:nvSpPr>
        <p:spPr>
          <a:xfrm>
            <a:off x="1616765" y="558448"/>
            <a:ext cx="895847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Long Polling &amp; Server-Sent Events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EFE613-3A52-4D8E-8585-CF9FFF036D0D}"/>
              </a:ext>
            </a:extLst>
          </p:cNvPr>
          <p:cNvCxnSpPr>
            <a:cxnSpLocks/>
          </p:cNvCxnSpPr>
          <p:nvPr/>
        </p:nvCxnSpPr>
        <p:spPr>
          <a:xfrm flipH="1" flipV="1">
            <a:off x="4323495" y="4838558"/>
            <a:ext cx="3824215" cy="2"/>
          </a:xfrm>
          <a:prstGeom prst="straightConnector1">
            <a:avLst/>
          </a:prstGeom>
          <a:ln w="63500" cap="flat" cmpd="sng" algn="ctr">
            <a:solidFill>
              <a:srgbClr val="BC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11B02E2-32F4-46C6-B02D-1F6C70ADDF14}"/>
              </a:ext>
            </a:extLst>
          </p:cNvPr>
          <p:cNvCxnSpPr>
            <a:cxnSpLocks/>
          </p:cNvCxnSpPr>
          <p:nvPr/>
        </p:nvCxnSpPr>
        <p:spPr>
          <a:xfrm>
            <a:off x="4362684" y="5572151"/>
            <a:ext cx="3824215" cy="0"/>
          </a:xfrm>
          <a:prstGeom prst="straightConnector1">
            <a:avLst/>
          </a:prstGeom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1FCE730-2075-40B2-A3FA-77D76C68050A}"/>
              </a:ext>
            </a:extLst>
          </p:cNvPr>
          <p:cNvCxnSpPr>
            <a:cxnSpLocks/>
          </p:cNvCxnSpPr>
          <p:nvPr/>
        </p:nvCxnSpPr>
        <p:spPr>
          <a:xfrm flipH="1" flipV="1">
            <a:off x="4362686" y="6086916"/>
            <a:ext cx="3824215" cy="2"/>
          </a:xfrm>
          <a:prstGeom prst="straightConnector1">
            <a:avLst/>
          </a:prstGeom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88002D0-3482-4D5A-B732-94C82CD9F3B9}"/>
              </a:ext>
            </a:extLst>
          </p:cNvPr>
          <p:cNvSpPr txBox="1"/>
          <p:nvPr/>
        </p:nvSpPr>
        <p:spPr>
          <a:xfrm>
            <a:off x="5805862" y="4987375"/>
            <a:ext cx="13920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dirty="0"/>
              <a:t>…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E0923C2-C8DE-4663-B294-A1FB2A74D2EF}"/>
              </a:ext>
            </a:extLst>
          </p:cNvPr>
          <p:cNvCxnSpPr>
            <a:cxnSpLocks/>
          </p:cNvCxnSpPr>
          <p:nvPr/>
        </p:nvCxnSpPr>
        <p:spPr>
          <a:xfrm flipH="1" flipV="1">
            <a:off x="4368249" y="3340993"/>
            <a:ext cx="3824215" cy="2"/>
          </a:xfrm>
          <a:prstGeom prst="straightConnector1">
            <a:avLst/>
          </a:prstGeom>
          <a:ln w="38100" cap="flat" cmpd="sng" algn="ctr">
            <a:solidFill>
              <a:srgbClr val="1F8DED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C8CC75D-34B0-4564-B1D4-6157540BAFF9}"/>
              </a:ext>
            </a:extLst>
          </p:cNvPr>
          <p:cNvCxnSpPr>
            <a:cxnSpLocks/>
          </p:cNvCxnSpPr>
          <p:nvPr/>
        </p:nvCxnSpPr>
        <p:spPr>
          <a:xfrm flipH="1" flipV="1">
            <a:off x="4368248" y="3763303"/>
            <a:ext cx="3824215" cy="2"/>
          </a:xfrm>
          <a:prstGeom prst="straightConnector1">
            <a:avLst/>
          </a:prstGeom>
          <a:ln w="38100" cap="flat" cmpd="sng" algn="ctr">
            <a:solidFill>
              <a:srgbClr val="1F8DED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5ACD7FC-3B87-4F93-AE32-4C9A065933CA}"/>
              </a:ext>
            </a:extLst>
          </p:cNvPr>
          <p:cNvCxnSpPr>
            <a:cxnSpLocks/>
          </p:cNvCxnSpPr>
          <p:nvPr/>
        </p:nvCxnSpPr>
        <p:spPr>
          <a:xfrm flipH="1" flipV="1">
            <a:off x="4368248" y="4140696"/>
            <a:ext cx="3824215" cy="2"/>
          </a:xfrm>
          <a:prstGeom prst="straightConnector1">
            <a:avLst/>
          </a:prstGeom>
          <a:ln w="38100" cap="flat" cmpd="sng" algn="ctr">
            <a:solidFill>
              <a:srgbClr val="1F8DED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05D02B8-8B9F-4A8F-BEF7-9AED5251699A}"/>
              </a:ext>
            </a:extLst>
          </p:cNvPr>
          <p:cNvSpPr txBox="1"/>
          <p:nvPr/>
        </p:nvSpPr>
        <p:spPr>
          <a:xfrm>
            <a:off x="5319578" y="2236300"/>
            <a:ext cx="19104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connection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E7C13C5-BCA5-4D45-9CEC-02C2AEC99C58}"/>
              </a:ext>
            </a:extLst>
          </p:cNvPr>
          <p:cNvSpPr txBox="1"/>
          <p:nvPr/>
        </p:nvSpPr>
        <p:spPr>
          <a:xfrm>
            <a:off x="4879538" y="4298074"/>
            <a:ext cx="27905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close connection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A05065-823E-4F21-9210-E8E1B225759F}"/>
              </a:ext>
            </a:extLst>
          </p:cNvPr>
          <p:cNvSpPr txBox="1"/>
          <p:nvPr/>
        </p:nvSpPr>
        <p:spPr>
          <a:xfrm>
            <a:off x="5319578" y="3464528"/>
            <a:ext cx="19104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381362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8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creen&#10;&#10;Description generated with high confidence">
            <a:extLst>
              <a:ext uri="{FF2B5EF4-FFF2-40B4-BE49-F238E27FC236}">
                <a16:creationId xmlns:a16="http://schemas.microsoft.com/office/drawing/2014/main" id="{0A4F2C45-215C-4E51-B5B1-EC671245EE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515" y="1890218"/>
            <a:ext cx="9169592" cy="4196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C0846E-2D86-455C-849D-7EA9484C4A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941" y="559568"/>
            <a:ext cx="13689203" cy="653613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1991B76-2A26-4EC5-AA81-C23533E8B16A}"/>
              </a:ext>
            </a:extLst>
          </p:cNvPr>
          <p:cNvCxnSpPr>
            <a:cxnSpLocks/>
          </p:cNvCxnSpPr>
          <p:nvPr/>
        </p:nvCxnSpPr>
        <p:spPr>
          <a:xfrm>
            <a:off x="4446328" y="3914351"/>
            <a:ext cx="3824215" cy="0"/>
          </a:xfrm>
          <a:prstGeom prst="straightConnector1">
            <a:avLst/>
          </a:prstGeom>
          <a:ln w="88900" cap="flat" cmpd="sng" algn="ctr">
            <a:solidFill>
              <a:srgbClr val="1F8DED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A4E2068-FB59-4E07-BE8E-0BC6030907EB}"/>
              </a:ext>
            </a:extLst>
          </p:cNvPr>
          <p:cNvSpPr txBox="1"/>
          <p:nvPr/>
        </p:nvSpPr>
        <p:spPr>
          <a:xfrm>
            <a:off x="3198125" y="340080"/>
            <a:ext cx="5795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Web Sockets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1D9B29-D0CE-495D-B313-0DBB3CCA676F}"/>
              </a:ext>
            </a:extLst>
          </p:cNvPr>
          <p:cNvCxnSpPr>
            <a:cxnSpLocks/>
          </p:cNvCxnSpPr>
          <p:nvPr/>
        </p:nvCxnSpPr>
        <p:spPr>
          <a:xfrm flipH="1">
            <a:off x="4148919" y="3914351"/>
            <a:ext cx="3206656" cy="0"/>
          </a:xfrm>
          <a:prstGeom prst="straightConnector1">
            <a:avLst/>
          </a:prstGeom>
          <a:ln w="88900" cap="flat" cmpd="sng" algn="ctr">
            <a:solidFill>
              <a:srgbClr val="1F8DED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FE94F6-8FF4-43E4-BB94-DF536F126550}"/>
              </a:ext>
            </a:extLst>
          </p:cNvPr>
          <p:cNvCxnSpPr>
            <a:cxnSpLocks/>
          </p:cNvCxnSpPr>
          <p:nvPr/>
        </p:nvCxnSpPr>
        <p:spPr>
          <a:xfrm>
            <a:off x="4148919" y="3035973"/>
            <a:ext cx="4121624" cy="0"/>
          </a:xfrm>
          <a:prstGeom prst="straightConnector1">
            <a:avLst/>
          </a:prstGeom>
          <a:ln w="38100" cap="flat" cmpd="sng" algn="ctr">
            <a:solidFill>
              <a:srgbClr val="70AD47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512405-2D75-49C3-B87F-1BABB9361B6B}"/>
              </a:ext>
            </a:extLst>
          </p:cNvPr>
          <p:cNvCxnSpPr>
            <a:cxnSpLocks/>
          </p:cNvCxnSpPr>
          <p:nvPr/>
        </p:nvCxnSpPr>
        <p:spPr>
          <a:xfrm flipH="1" flipV="1">
            <a:off x="4148919" y="5000634"/>
            <a:ext cx="4043545" cy="23179"/>
          </a:xfrm>
          <a:prstGeom prst="straightConnector1">
            <a:avLst/>
          </a:prstGeom>
          <a:ln w="38100" cap="flat" cmpd="sng" algn="ctr">
            <a:solidFill>
              <a:srgbClr val="BC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FDFC764-A704-4025-9BD7-15DFA79777BD}"/>
              </a:ext>
            </a:extLst>
          </p:cNvPr>
          <p:cNvSpPr txBox="1"/>
          <p:nvPr/>
        </p:nvSpPr>
        <p:spPr>
          <a:xfrm>
            <a:off x="4803217" y="2422463"/>
            <a:ext cx="29542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open connection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85A8191-A01B-4368-B6AA-1A9C8D5259B3}"/>
              </a:ext>
            </a:extLst>
          </p:cNvPr>
          <p:cNvCxnSpPr>
            <a:cxnSpLocks/>
          </p:cNvCxnSpPr>
          <p:nvPr/>
        </p:nvCxnSpPr>
        <p:spPr>
          <a:xfrm>
            <a:off x="4326095" y="5010165"/>
            <a:ext cx="3944448" cy="13648"/>
          </a:xfrm>
          <a:prstGeom prst="straightConnector1">
            <a:avLst/>
          </a:prstGeom>
          <a:ln w="38100" cap="flat" cmpd="sng" algn="ctr">
            <a:solidFill>
              <a:srgbClr val="BC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0F8621F-D647-40B9-AD59-050C02453B5B}"/>
              </a:ext>
            </a:extLst>
          </p:cNvPr>
          <p:cNvSpPr txBox="1"/>
          <p:nvPr/>
        </p:nvSpPr>
        <p:spPr>
          <a:xfrm>
            <a:off x="4879538" y="4420906"/>
            <a:ext cx="27905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close connection</a:t>
            </a:r>
          </a:p>
        </p:txBody>
      </p:sp>
    </p:spTree>
    <p:extLst>
      <p:ext uri="{BB962C8B-B14F-4D97-AF65-F5344CB8AC3E}">
        <p14:creationId xmlns:p14="http://schemas.microsoft.com/office/powerpoint/2010/main" val="4002370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5AF856-D4ED-4A5E-A1F6-4299C5865D4E}"/>
              </a:ext>
            </a:extLst>
          </p:cNvPr>
          <p:cNvSpPr txBox="1"/>
          <p:nvPr/>
        </p:nvSpPr>
        <p:spPr>
          <a:xfrm>
            <a:off x="971006" y="2767280"/>
            <a:ext cx="102499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Segoe UI" panose="020B0502040204020203" pitchFamily="34" charset="0"/>
                <a:cs typeface="Segoe UI" panose="020B0502040204020203" pitchFamily="34" charset="0"/>
              </a:rPr>
              <a:t>SignalR</a:t>
            </a:r>
          </a:p>
        </p:txBody>
      </p:sp>
      <p:pic>
        <p:nvPicPr>
          <p:cNvPr id="3" name="Picture 2" descr="A close up of a fan&#10;&#10;Description generated with high confidence">
            <a:extLst>
              <a:ext uri="{FF2B5EF4-FFF2-40B4-BE49-F238E27FC236}">
                <a16:creationId xmlns:a16="http://schemas.microsoft.com/office/drawing/2014/main" id="{2A0550C5-EA7D-4689-BC0C-6F357798A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538" y="912652"/>
            <a:ext cx="1465997" cy="1465997"/>
          </a:xfrm>
          <a:prstGeom prst="rect">
            <a:avLst/>
          </a:prstGeom>
        </p:spPr>
      </p:pic>
      <p:pic>
        <p:nvPicPr>
          <p:cNvPr id="5" name="Picture 4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3DD28B35-682E-4CF8-B243-34EFC9A9E0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868" y="912652"/>
            <a:ext cx="1465997" cy="1465997"/>
          </a:xfrm>
          <a:prstGeom prst="rect">
            <a:avLst/>
          </a:prstGeom>
        </p:spPr>
      </p:pic>
      <p:pic>
        <p:nvPicPr>
          <p:cNvPr id="10" name="Picture 9" descr="A close up of a logo&#10;&#10;Description generated with high confidence">
            <a:extLst>
              <a:ext uri="{FF2B5EF4-FFF2-40B4-BE49-F238E27FC236}">
                <a16:creationId xmlns:a16="http://schemas.microsoft.com/office/drawing/2014/main" id="{DEB6B848-3BA4-4D89-A38D-17537720C4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569" y="500965"/>
            <a:ext cx="2365612" cy="2365612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79C7730-83A9-4887-9A3D-65FA5E1BE5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519" y="4786674"/>
            <a:ext cx="1275096" cy="14334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37DEC9-0A2F-4313-8285-6B40408B86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043" y="4793600"/>
            <a:ext cx="1430028" cy="143002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BBAE2F8-E68F-47BF-A235-6944CA214DB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96" y="4790364"/>
            <a:ext cx="1429750" cy="1429750"/>
          </a:xfrm>
          <a:prstGeom prst="rect">
            <a:avLst/>
          </a:prstGeom>
        </p:spPr>
      </p:pic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5C013A4A-8B6A-44D7-AE1D-6EC68EF929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968" y="4749280"/>
            <a:ext cx="1470834" cy="1470834"/>
          </a:xfrm>
          <a:prstGeom prst="rect">
            <a:avLst/>
          </a:prstGeom>
        </p:spPr>
      </p:pic>
      <p:pic>
        <p:nvPicPr>
          <p:cNvPr id="20" name="Picture 1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121BEC4-0017-490D-8D87-FDF3E99FDF5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332" y="4439506"/>
            <a:ext cx="942750" cy="172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62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BCDF-6358-462B-803F-232AC27DD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SignalR Configuration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539E24-17A6-4DAD-BA5E-84F967E774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275590"/>
            <a:ext cx="10515600" cy="1569660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nsolas" panose="020B0609020204030204" pitchFamily="49" charset="0"/>
              </a:rPr>
              <a:t>app.UseSignalR(routes =&gt;</a:t>
            </a:r>
          </a:p>
          <a:p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</a:rPr>
              <a:t>    routes.MapHub&lt;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ChatHub</a:t>
            </a:r>
            <a:r>
              <a:rPr lang="en-US" dirty="0"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C75C27"/>
                </a:solidFill>
                <a:latin typeface="Consolas" panose="020B0609020204030204" pitchFamily="49" charset="0"/>
              </a:rPr>
              <a:t>"/chatHub"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</a:rPr>
              <a:t>});</a:t>
            </a:r>
            <a:endParaRPr lang="en-US" sz="2800" b="1" noProof="1"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0D776C-FFBF-4BCF-B1D6-EAE36B0C4A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354001"/>
            <a:ext cx="10515600" cy="461665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nsolas" panose="020B0609020204030204" pitchFamily="49" charset="0"/>
              </a:rPr>
              <a:t>services.AddSignalR()</a:t>
            </a:r>
            <a:endParaRPr lang="en-US" sz="2800" b="1" noProof="1"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02A536-964B-4ED8-8D44-30AEC9DE2835}"/>
              </a:ext>
            </a:extLst>
          </p:cNvPr>
          <p:cNvSpPr txBox="1"/>
          <p:nvPr/>
        </p:nvSpPr>
        <p:spPr>
          <a:xfrm>
            <a:off x="7836836" y="2690869"/>
            <a:ext cx="351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Startup.cs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2A80FA-8833-49B8-93FE-2F4E3277EB14}"/>
              </a:ext>
            </a:extLst>
          </p:cNvPr>
          <p:cNvSpPr txBox="1"/>
          <p:nvPr/>
        </p:nvSpPr>
        <p:spPr>
          <a:xfrm>
            <a:off x="399295" y="6147804"/>
            <a:ext cx="9535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linkClick r:id="rId3"/>
              </a:rPr>
              <a:t>https://docs.microsoft.com/en-us/aspnet/core/tutorials/signalr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413A21-83C9-43C6-A71D-EDE9B16113C2}"/>
              </a:ext>
            </a:extLst>
          </p:cNvPr>
          <p:cNvSpPr txBox="1"/>
          <p:nvPr/>
        </p:nvSpPr>
        <p:spPr>
          <a:xfrm>
            <a:off x="838200" y="1608800"/>
            <a:ext cx="56990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Use Visual Studio 2017 15.8+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Use .NET Core SDK 2.1+</a:t>
            </a:r>
          </a:p>
        </p:txBody>
      </p:sp>
    </p:spTree>
    <p:extLst>
      <p:ext uri="{BB962C8B-B14F-4D97-AF65-F5344CB8AC3E}">
        <p14:creationId xmlns:p14="http://schemas.microsoft.com/office/powerpoint/2010/main" val="1660494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BCDF-6358-462B-803F-232AC27DD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SignalR Hub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0D776C-FFBF-4BCF-B1D6-EAE36B0C4A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642" y="2727517"/>
            <a:ext cx="10872716" cy="2462213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Consolas" panose="020B0609020204030204" pitchFamily="49" charset="0"/>
              </a:rPr>
              <a:t>public class ChatHub : Hub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public async Task SendMessage(string user, string message)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    await Clients.All.SendAsync("receiveMessage", user, message);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02A536-964B-4ED8-8D44-30AEC9DE2835}"/>
              </a:ext>
            </a:extLst>
          </p:cNvPr>
          <p:cNvSpPr txBox="1"/>
          <p:nvPr/>
        </p:nvSpPr>
        <p:spPr>
          <a:xfrm>
            <a:off x="8015394" y="2086480"/>
            <a:ext cx="351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/>
              <a:t>ChatHub.cs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7655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756E4-7897-48BF-9487-319DBABA2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Client-side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304A53-1A98-4725-BC26-C34763B0B6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790300"/>
            <a:ext cx="10515600" cy="4493538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Consolas" panose="020B0609020204030204" pitchFamily="49" charset="0"/>
              </a:rPr>
              <a:t>var connection = new signalR.HubConnectionBuilder()</a:t>
            </a:r>
          </a:p>
          <a:p>
            <a:r>
              <a:rPr lang="en-US" sz="2200" b="1" dirty="0">
                <a:latin typeface="Consolas" panose="020B0609020204030204" pitchFamily="49" charset="0"/>
              </a:rPr>
              <a:t>.withUrl("</a:t>
            </a:r>
            <a:r>
              <a:rPr lang="en-US" sz="2200" b="1" dirty="0">
                <a:solidFill>
                  <a:srgbClr val="C75C27"/>
                </a:solidFill>
                <a:latin typeface="Consolas" panose="020B0609020204030204" pitchFamily="49" charset="0"/>
              </a:rPr>
              <a:t>/chatHub</a:t>
            </a:r>
            <a:r>
              <a:rPr lang="en-US" sz="2200" b="1" dirty="0">
                <a:latin typeface="Consolas" panose="020B0609020204030204" pitchFamily="49" charset="0"/>
              </a:rPr>
              <a:t>").build();</a:t>
            </a:r>
          </a:p>
          <a:p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b="1" dirty="0">
                <a:latin typeface="Consolas" panose="020B0609020204030204" pitchFamily="49" charset="0"/>
              </a:rPr>
              <a:t>connection.on("</a:t>
            </a:r>
            <a:r>
              <a:rPr lang="en-US" sz="2200" b="1" dirty="0">
                <a:solidFill>
                  <a:srgbClr val="C75C27"/>
                </a:solidFill>
                <a:latin typeface="Consolas" panose="020B0609020204030204" pitchFamily="49" charset="0"/>
              </a:rPr>
              <a:t>receiveMessage</a:t>
            </a:r>
            <a:r>
              <a:rPr lang="en-US" sz="2200" b="1" dirty="0">
                <a:latin typeface="Consolas" panose="020B0609020204030204" pitchFamily="49" charset="0"/>
              </a:rPr>
              <a:t>", function (user, message) 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</a:t>
            </a:r>
            <a:r>
              <a:rPr lang="en-US" sz="2200" i="1" dirty="0">
                <a:solidFill>
                  <a:schemeClr val="tx1">
                    <a:lumMod val="65000"/>
                  </a:schemeClr>
                </a:solidFill>
                <a:latin typeface="Consolas" panose="020B0609020204030204" pitchFamily="49" charset="0"/>
              </a:rPr>
              <a:t>// Append the message to DOM</a:t>
            </a:r>
          </a:p>
          <a:p>
            <a:r>
              <a:rPr lang="en-US" sz="2200" b="1" dirty="0">
                <a:latin typeface="Consolas" panose="020B0609020204030204" pitchFamily="49" charset="0"/>
              </a:rPr>
              <a:t>});</a:t>
            </a:r>
          </a:p>
          <a:p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b="1" dirty="0">
                <a:latin typeface="Consolas" panose="020B0609020204030204" pitchFamily="49" charset="0"/>
              </a:rPr>
              <a:t>connection.start();</a:t>
            </a:r>
          </a:p>
          <a:p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</a:rPr>
              <a:t>document.getElementById("sendButton").addEventListener("click", 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function (event) 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</a:t>
            </a:r>
            <a:r>
              <a:rPr lang="en-US" sz="2200" b="1" dirty="0">
                <a:latin typeface="Consolas" panose="020B0609020204030204" pitchFamily="49" charset="0"/>
              </a:rPr>
              <a:t>connection.invoke("</a:t>
            </a:r>
            <a:r>
              <a:rPr lang="en-US" sz="2200" b="1" dirty="0">
                <a:solidFill>
                  <a:srgbClr val="C75C27"/>
                </a:solidFill>
                <a:latin typeface="Consolas" panose="020B0609020204030204" pitchFamily="49" charset="0"/>
              </a:rPr>
              <a:t>SendMessage</a:t>
            </a:r>
            <a:r>
              <a:rPr lang="en-US" sz="2200" b="1" dirty="0">
                <a:latin typeface="Consolas" panose="020B0609020204030204" pitchFamily="49" charset="0"/>
              </a:rPr>
              <a:t>", user, message);</a:t>
            </a:r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99B217-0238-4502-9386-4B99EA5FF40B}"/>
              </a:ext>
            </a:extLst>
          </p:cNvPr>
          <p:cNvSpPr txBox="1"/>
          <p:nvPr/>
        </p:nvSpPr>
        <p:spPr>
          <a:xfrm>
            <a:off x="7836836" y="1196941"/>
            <a:ext cx="351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chat.js</a:t>
            </a:r>
          </a:p>
        </p:txBody>
      </p:sp>
    </p:spTree>
    <p:extLst>
      <p:ext uri="{BB962C8B-B14F-4D97-AF65-F5344CB8AC3E}">
        <p14:creationId xmlns:p14="http://schemas.microsoft.com/office/powerpoint/2010/main" val="460283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6D0264-CF9B-484E-AF7B-B242BDE98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976"/>
            <a:ext cx="9144000" cy="2387600"/>
          </a:xfrm>
        </p:spPr>
        <p:txBody>
          <a:bodyPr/>
          <a:lstStyle/>
          <a:p>
            <a:r>
              <a:rPr lang="en-US" dirty="0"/>
              <a:t>JSON &amp; MessagePack Protocols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7C71C3-445F-4C72-824B-C0C169E4D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385" y="2668139"/>
            <a:ext cx="4021846" cy="40218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FE0777-7588-4823-BEE7-5227D37748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366" y="2667733"/>
            <a:ext cx="4022348" cy="402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44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BCDF-6358-462B-803F-232AC27DD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&amp; MessagePack Protocols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2DEEF-E190-4299-993F-A513F846A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Install package </a:t>
            </a:r>
            <a:r>
              <a:rPr lang="en-US" b="1" dirty="0"/>
              <a:t>Microsoft.AspNetCore.SignalR.Protocols.MessagePack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69201A-6499-48AA-9273-275E52F1D3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707245"/>
            <a:ext cx="10515600" cy="400110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Consolas" panose="020B0609020204030204" pitchFamily="49" charset="0"/>
              </a:rPr>
              <a:t>services.AddSignalR()</a:t>
            </a:r>
            <a:r>
              <a:rPr lang="en-US" sz="2000" b="1" dirty="0">
                <a:solidFill>
                  <a:srgbClr val="C75C27"/>
                </a:solidFill>
                <a:latin typeface="Consolas" panose="020B0609020204030204" pitchFamily="49" charset="0"/>
              </a:rPr>
              <a:t>.AddMessagePackProtocol();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1EFB5E-50B6-448E-8F92-5744561C4F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272800"/>
            <a:ext cx="10515600" cy="1015663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Consolas" panose="020B0609020204030204" pitchFamily="49" charset="0"/>
              </a:rPr>
              <a:t>var connection = new signalR.HubConnectionBuilder()</a:t>
            </a:r>
          </a:p>
          <a:p>
            <a:r>
              <a:rPr lang="en-US" sz="2000" b="1" dirty="0">
                <a:solidFill>
                  <a:srgbClr val="C75C27"/>
                </a:solidFill>
                <a:latin typeface="Consolas" panose="020B0609020204030204" pitchFamily="49" charset="0"/>
              </a:rPr>
              <a:t>.withHubProtocol(new signalR.protocols.msgpack.MessagePackHubProtocol())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.withUrl("/chatHub").build();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56959D-3D2B-4F2E-A111-F248770E98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704162"/>
            <a:ext cx="10515600" cy="1015663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Consolas" panose="020B0609020204030204" pitchFamily="49" charset="0"/>
              </a:rPr>
              <a:t>&lt;script src="~/lib/signalr/signalr.js"&gt;&lt;/script&gt; </a:t>
            </a:r>
          </a:p>
          <a:p>
            <a:r>
              <a:rPr lang="en-US" sz="2000" b="1" dirty="0">
                <a:solidFill>
                  <a:srgbClr val="C75C27"/>
                </a:solidFill>
                <a:latin typeface="Consolas" panose="020B0609020204030204" pitchFamily="49" charset="0"/>
              </a:rPr>
              <a:t>&lt;script src="~/lib/msgpack5/msgpack5.js"&gt;&lt;/script&gt; </a:t>
            </a:r>
          </a:p>
          <a:p>
            <a:r>
              <a:rPr lang="en-US" sz="2000" b="1" dirty="0">
                <a:solidFill>
                  <a:srgbClr val="C75C27"/>
                </a:solidFill>
                <a:latin typeface="Consolas" panose="020B0609020204030204" pitchFamily="49" charset="0"/>
              </a:rPr>
              <a:t>&lt;script src="~/lib/signalr/signalr-protocol-msgpack.js"&gt;&lt;/script&gt;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419294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698F63-7C30-4FBF-BE08-308A637FA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70554"/>
            <a:ext cx="9144000" cy="916891"/>
          </a:xfrm>
        </p:spPr>
        <p:txBody>
          <a:bodyPr>
            <a:normAutofit/>
          </a:bodyPr>
          <a:lstStyle/>
          <a:p>
            <a:r>
              <a:rPr lang="en-US" dirty="0"/>
              <a:t>Inject IHubContext</a:t>
            </a:r>
          </a:p>
        </p:txBody>
      </p:sp>
      <p:pic>
        <p:nvPicPr>
          <p:cNvPr id="1026" name="Picture 2" descr="Image result for dependency injection png">
            <a:extLst>
              <a:ext uri="{FF2B5EF4-FFF2-40B4-BE49-F238E27FC236}">
                <a16:creationId xmlns:a16="http://schemas.microsoft.com/office/drawing/2014/main" id="{753CE202-E175-4665-B270-3FC6F887A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379424">
            <a:off x="7279201" y="272674"/>
            <a:ext cx="3147129" cy="3147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5440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BCDF-6358-462B-803F-232AC27DD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Injecting HubContext everywhere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59586-73B0-4E62-A234-F2AC5F8D02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581541"/>
            <a:ext cx="10515600" cy="4832092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Consolas" panose="020B0609020204030204" pitchFamily="49" charset="0"/>
              </a:rPr>
              <a:t>public class ChatController : ControllerBase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private readonly IHubContext&lt;ChatHub&gt; chatHub;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public ChatController(</a:t>
            </a:r>
            <a:r>
              <a:rPr lang="en-US" sz="2200" dirty="0">
                <a:solidFill>
                  <a:srgbClr val="C75C27"/>
                </a:solidFill>
                <a:latin typeface="Consolas" panose="020B0609020204030204" pitchFamily="49" charset="0"/>
              </a:rPr>
              <a:t>IHubContext&lt;ChatHub&gt; chatHub</a:t>
            </a:r>
            <a:r>
              <a:rPr lang="en-US" sz="2200" dirty="0">
                <a:latin typeface="Consolas" panose="020B0609020204030204" pitchFamily="49" charset="0"/>
              </a:rPr>
              <a:t>)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    this.chatHub = chatHub;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[HttpGet("/Message")]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public Task SendMessage(string message)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   return </a:t>
            </a:r>
            <a:r>
              <a:rPr lang="en-US" sz="2200" dirty="0">
                <a:solidFill>
                  <a:srgbClr val="C75C27"/>
                </a:solidFill>
                <a:latin typeface="Consolas" panose="020B0609020204030204" pitchFamily="49" charset="0"/>
              </a:rPr>
              <a:t>this.chatHub.Clients.All.SendAsync("receiveMessage", "Controller", message);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32459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2E8E8-0362-4864-9078-F9300A477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What is .NET Core?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95115-FA81-4B81-A5E8-168636D84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Open Source</a:t>
            </a:r>
          </a:p>
          <a:p>
            <a:r>
              <a:rPr lang="en-US" sz="3200" b="1" dirty="0"/>
              <a:t>Cross-Platform </a:t>
            </a:r>
            <a:r>
              <a:rPr lang="en-US" sz="3200" dirty="0"/>
              <a:t>– Windows, Mac, Linux</a:t>
            </a:r>
          </a:p>
          <a:p>
            <a:r>
              <a:rPr lang="en-US" sz="3200" b="1" dirty="0"/>
              <a:t>High-Quality – </a:t>
            </a:r>
            <a:r>
              <a:rPr lang="en-US" sz="3200" dirty="0"/>
              <a:t>Rewritten from 0</a:t>
            </a:r>
            <a:endParaRPr lang="en-US" sz="3200" b="1" dirty="0"/>
          </a:p>
          <a:p>
            <a:r>
              <a:rPr lang="en-US" sz="3200" b="1" dirty="0"/>
              <a:t>Compatible</a:t>
            </a:r>
            <a:r>
              <a:rPr lang="en-US" sz="3200" dirty="0"/>
              <a:t> - .NET </a:t>
            </a:r>
            <a:r>
              <a:rPr lang="en-US" sz="3200" dirty="0" err="1"/>
              <a:t>Standart</a:t>
            </a:r>
            <a:r>
              <a:rPr lang="en-US" sz="3200" dirty="0"/>
              <a:t> (.NET Framework, Xamarin, Mono)</a:t>
            </a:r>
          </a:p>
          <a:p>
            <a:r>
              <a:rPr lang="en-US" sz="3200" b="1" dirty="0"/>
              <a:t>Command-Line Tools</a:t>
            </a:r>
          </a:p>
          <a:p>
            <a:r>
              <a:rPr lang="en-US" sz="3200" b="1" dirty="0"/>
              <a:t>Includes ASP.NET Core Framework</a:t>
            </a:r>
          </a:p>
        </p:txBody>
      </p:sp>
    </p:spTree>
    <p:extLst>
      <p:ext uri="{BB962C8B-B14F-4D97-AF65-F5344CB8AC3E}">
        <p14:creationId xmlns:p14="http://schemas.microsoft.com/office/powerpoint/2010/main" val="771148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posing for a picture&#10;&#10;Description generated with very high confidence">
            <a:extLst>
              <a:ext uri="{FF2B5EF4-FFF2-40B4-BE49-F238E27FC236}">
                <a16:creationId xmlns:a16="http://schemas.microsoft.com/office/drawing/2014/main" id="{306C39ED-574E-4D20-AF83-3DE2FCFAA2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0" b="93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011318E-BEDE-42F3-9E40-1747BB216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Strongly-Typed Hubs</a:t>
            </a:r>
          </a:p>
        </p:txBody>
      </p:sp>
    </p:spTree>
    <p:extLst>
      <p:ext uri="{BB962C8B-B14F-4D97-AF65-F5344CB8AC3E}">
        <p14:creationId xmlns:p14="http://schemas.microsoft.com/office/powerpoint/2010/main" val="32889056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19857-7C40-4E4C-8FCB-04DC267C3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&amp; magic string calls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4F93A-CD1C-4618-85F9-C40ED347F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ASP.NET SignalR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Asp.Net Core SignalR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FE27FD-62BC-445F-9FEE-F8809F2BB6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642" y="2748341"/>
            <a:ext cx="10872716" cy="461665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nsolas" panose="020B0609020204030204" pitchFamily="49" charset="0"/>
              </a:rPr>
              <a:t>Clients.All.broadcastMessage(name, message);</a:t>
            </a:r>
            <a:endParaRPr lang="en-US" sz="2200" dirty="0"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1D92F1-30EA-4810-AFEE-860E2E66C3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642" y="5080974"/>
            <a:ext cx="10872716" cy="461665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nsolas" panose="020B0609020204030204" pitchFamily="49" charset="0"/>
              </a:rPr>
              <a:t>Clients.All.SendAsync(</a:t>
            </a:r>
            <a:r>
              <a:rPr lang="en-US" dirty="0">
                <a:solidFill>
                  <a:srgbClr val="C75C27"/>
                </a:solidFill>
                <a:latin typeface="Consolas" panose="020B0609020204030204" pitchFamily="49" charset="0"/>
              </a:rPr>
              <a:t>"receiveMessage"</a:t>
            </a:r>
            <a:r>
              <a:rPr lang="en-US" dirty="0">
                <a:latin typeface="Consolas" panose="020B0609020204030204" pitchFamily="49" charset="0"/>
              </a:rPr>
              <a:t>, user, message);</a:t>
            </a:r>
          </a:p>
        </p:txBody>
      </p:sp>
    </p:spTree>
    <p:extLst>
      <p:ext uri="{BB962C8B-B14F-4D97-AF65-F5344CB8AC3E}">
        <p14:creationId xmlns:p14="http://schemas.microsoft.com/office/powerpoint/2010/main" val="2666635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BCDF-6358-462B-803F-232AC27DD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Strongly Typed Hubs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4AA36D-CE05-4320-A013-73CE66D04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731664"/>
            <a:ext cx="10515600" cy="2462213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Consolas" panose="020B0609020204030204" pitchFamily="49" charset="0"/>
              </a:rPr>
              <a:t>public class StronglyTypedHub : Hub&lt;</a:t>
            </a:r>
            <a:r>
              <a:rPr lang="en-US" sz="2200" dirty="0">
                <a:solidFill>
                  <a:srgbClr val="C75C27"/>
                </a:solidFill>
                <a:latin typeface="Consolas" panose="020B0609020204030204" pitchFamily="49" charset="0"/>
              </a:rPr>
              <a:t>IChatClient</a:t>
            </a:r>
            <a:r>
              <a:rPr lang="en-US" sz="2200" dirty="0">
                <a:latin typeface="Consolas" panose="020B0609020204030204" pitchFamily="49" charset="0"/>
              </a:rPr>
              <a:t>&gt;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public async Task SendMessage(string user, string message)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    await Clients.All.</a:t>
            </a:r>
            <a:r>
              <a:rPr lang="en-US" sz="2200" dirty="0">
                <a:solidFill>
                  <a:srgbClr val="C75C27"/>
                </a:solidFill>
                <a:latin typeface="Consolas" panose="020B0609020204030204" pitchFamily="49" charset="0"/>
              </a:rPr>
              <a:t>ReceiveMessage</a:t>
            </a:r>
            <a:r>
              <a:rPr lang="en-US" sz="2200" dirty="0">
                <a:latin typeface="Consolas" panose="020B0609020204030204" pitchFamily="49" charset="0"/>
              </a:rPr>
              <a:t>(user, message);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23D6A9-A99F-4418-9C87-772D61FEF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868197"/>
            <a:ext cx="10515600" cy="1446550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Consolas" panose="020B0609020204030204" pitchFamily="49" charset="0"/>
              </a:rPr>
              <a:t>public interface </a:t>
            </a:r>
            <a:r>
              <a:rPr lang="en-US" sz="2200" dirty="0">
                <a:solidFill>
                  <a:srgbClr val="C75C27"/>
                </a:solidFill>
                <a:latin typeface="Consolas" panose="020B0609020204030204" pitchFamily="49" charset="0"/>
              </a:rPr>
              <a:t>IChatClient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Task </a:t>
            </a:r>
            <a:r>
              <a:rPr lang="en-US" sz="2200" dirty="0">
                <a:solidFill>
                  <a:srgbClr val="C75C27"/>
                </a:solidFill>
                <a:latin typeface="Consolas" panose="020B0609020204030204" pitchFamily="49" charset="0"/>
              </a:rPr>
              <a:t>ReceiveMessage</a:t>
            </a:r>
            <a:r>
              <a:rPr lang="en-US" sz="2200" dirty="0">
                <a:latin typeface="Consolas" panose="020B0609020204030204" pitchFamily="49" charset="0"/>
              </a:rPr>
              <a:t>(string user, string message);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169185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BAC850D-352A-4009-9B13-2DB091CFD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178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9C4E5B6-6562-4B63-93D8-58F04AE350B9}"/>
              </a:ext>
            </a:extLst>
          </p:cNvPr>
          <p:cNvSpPr/>
          <p:nvPr/>
        </p:nvSpPr>
        <p:spPr>
          <a:xfrm>
            <a:off x="0" y="2606722"/>
            <a:ext cx="12192000" cy="2192596"/>
          </a:xfrm>
          <a:prstGeom prst="rect">
            <a:avLst/>
          </a:prstGeom>
          <a:solidFill>
            <a:schemeClr val="bg1">
              <a:lumMod val="95000"/>
              <a:lumOff val="5000"/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84BF43A9-E89F-4265-ACDD-4F7AFA82D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051" y="3201348"/>
            <a:ext cx="10981898" cy="1003344"/>
          </a:xfrm>
        </p:spPr>
        <p:txBody>
          <a:bodyPr/>
          <a:lstStyle/>
          <a:p>
            <a:r>
              <a:rPr lang="en-US" dirty="0"/>
              <a:t>Authentication &amp; Authorization</a:t>
            </a:r>
          </a:p>
        </p:txBody>
      </p:sp>
    </p:spTree>
    <p:extLst>
      <p:ext uri="{BB962C8B-B14F-4D97-AF65-F5344CB8AC3E}">
        <p14:creationId xmlns:p14="http://schemas.microsoft.com/office/powerpoint/2010/main" val="42204053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BCDF-6358-462B-803F-232AC27DD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</a:t>
            </a:r>
            <a:r>
              <a:rPr lang="bg-BG" dirty="0"/>
              <a:t> </a:t>
            </a:r>
            <a:r>
              <a:rPr lang="en-US" dirty="0"/>
              <a:t>&amp; Authorization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2DEEF-E190-4299-993F-A513F846A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4681"/>
            <a:ext cx="10515600" cy="1325563"/>
          </a:xfrm>
        </p:spPr>
        <p:txBody>
          <a:bodyPr/>
          <a:lstStyle/>
          <a:p>
            <a:r>
              <a:rPr lang="en-US" dirty="0"/>
              <a:t>Cookie authentication</a:t>
            </a:r>
          </a:p>
          <a:p>
            <a:r>
              <a:rPr lang="en-US" dirty="0"/>
              <a:t>Bearer token authentication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183565-8E24-4435-98B6-E84C4EF95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204237"/>
            <a:ext cx="10515600" cy="3170099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solidFill>
                  <a:srgbClr val="C75C27"/>
                </a:solidFill>
                <a:latin typeface="Consolas" panose="020B0609020204030204" pitchFamily="49" charset="0"/>
              </a:rPr>
              <a:t>[Authorize]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public class ChatHub : Hub 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{ 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75C27"/>
                </a:solidFill>
                <a:latin typeface="Consolas" panose="020B0609020204030204" pitchFamily="49" charset="0"/>
              </a:rPr>
              <a:t>[Authorize("MyAuthorizationPolicy")]</a:t>
            </a:r>
            <a:r>
              <a:rPr lang="en-US" sz="2200" dirty="0">
                <a:solidFill>
                  <a:srgbClr val="C75C27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public async Task Send(string message) 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{ 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    </a:t>
            </a:r>
            <a:r>
              <a:rPr lang="en-US" sz="22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// send a message to all users... 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569876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window&#10;&#10;Description generated with high confidence">
            <a:extLst>
              <a:ext uri="{FF2B5EF4-FFF2-40B4-BE49-F238E27FC236}">
                <a16:creationId xmlns:a16="http://schemas.microsoft.com/office/drawing/2014/main" id="{AD1E1240-2468-483C-80AF-C22E9BA6A9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71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7D84C74-0C19-44C1-8A36-1E4556574F5D}"/>
              </a:ext>
            </a:extLst>
          </p:cNvPr>
          <p:cNvSpPr/>
          <p:nvPr/>
        </p:nvSpPr>
        <p:spPr>
          <a:xfrm>
            <a:off x="0" y="2332702"/>
            <a:ext cx="12192000" cy="2192596"/>
          </a:xfrm>
          <a:prstGeom prst="rect">
            <a:avLst/>
          </a:prstGeom>
          <a:solidFill>
            <a:schemeClr val="bg1">
              <a:lumMod val="95000"/>
              <a:lumOff val="5000"/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C03BA8C3-4CC5-43D2-B590-EDC5272BC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3260"/>
            <a:ext cx="9144000" cy="971479"/>
          </a:xfrm>
        </p:spPr>
        <p:txBody>
          <a:bodyPr/>
          <a:lstStyle/>
          <a:p>
            <a:r>
              <a:rPr lang="en-US" dirty="0"/>
              <a:t>Streaming</a:t>
            </a:r>
          </a:p>
        </p:txBody>
      </p:sp>
    </p:spTree>
    <p:extLst>
      <p:ext uri="{BB962C8B-B14F-4D97-AF65-F5344CB8AC3E}">
        <p14:creationId xmlns:p14="http://schemas.microsoft.com/office/powerpoint/2010/main" val="32669417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27F4-F330-4F6B-B21B-DA26EE88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063739-8C47-4334-BF8C-11787A4FD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539210"/>
            <a:ext cx="10515600" cy="5016758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private List&lt;string&gt; words = { /* some words */ };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public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ChannelReader&lt;string&gt; ShowMeTheWords(int delay)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    var channel = Channel.CreateUnbounded&lt;string&gt;();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    _ = WriteItemsAsync(channel.Writer, delay);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    return </a:t>
            </a:r>
            <a:r>
              <a:rPr lang="en-US" sz="2000" dirty="0">
                <a:solidFill>
                  <a:srgbClr val="C75C27">
                    <a:alpha val="34000"/>
                  </a:srgbClr>
                </a:solidFill>
                <a:latin typeface="Consolas" panose="020B0609020204030204" pitchFamily="49" charset="0"/>
              </a:rPr>
              <a:t>channel.Reader</a:t>
            </a:r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private async Task WriteItemsAsync(ChannelWriter&lt;string&gt; w, int delay)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    for (var i = 0; i &lt; words.Count; i++)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        await </a:t>
            </a:r>
            <a:r>
              <a:rPr lang="en-US" sz="2000" dirty="0">
                <a:solidFill>
                  <a:srgbClr val="C75C27">
                    <a:alpha val="34000"/>
                  </a:srgbClr>
                </a:solidFill>
                <a:latin typeface="Consolas" panose="020B0609020204030204" pitchFamily="49" charset="0"/>
              </a:rPr>
              <a:t>writer.WriteAsync(words[i]);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        await Task.Delay(delay);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    } 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C75C27">
                    <a:alpha val="34000"/>
                  </a:srgbClr>
                </a:solidFill>
                <a:latin typeface="Consolas" panose="020B0609020204030204" pitchFamily="49" charset="0"/>
              </a:rPr>
              <a:t>writer.Complete();</a:t>
            </a:r>
          </a:p>
          <a:p>
            <a:r>
              <a:rPr lang="en-US" sz="2000" dirty="0">
                <a:solidFill>
                  <a:schemeClr val="tx1">
                    <a:alpha val="34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66AF40-C746-487F-A3C1-1A93984F1703}"/>
              </a:ext>
            </a:extLst>
          </p:cNvPr>
          <p:cNvSpPr txBox="1"/>
          <p:nvPr/>
        </p:nvSpPr>
        <p:spPr>
          <a:xfrm>
            <a:off x="7836836" y="959666"/>
            <a:ext cx="351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/>
              <a:t>StreamingHub.cs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979939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27F4-F330-4F6B-B21B-DA26EE88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063739-8C47-4334-BF8C-11787A4FD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539210"/>
            <a:ext cx="10515600" cy="5016758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private List&lt;string&gt; words = { /* some words */ };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public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ChannelReader&lt;string&gt; ShowMeTheWords(int delay)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var channel = Channel.CreateUnbounded&lt;string&gt;();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_ = WriteItemsAsync(channel.Writer, delay);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return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channel.Reader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private async Task WriteItemsAsync(ChannelWriter&lt;string&gt; w, int delay)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    for (var i = 0; i &lt; words.Count; i++)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await </a:t>
            </a:r>
            <a:r>
              <a:rPr lang="en-US" sz="2000" dirty="0">
                <a:solidFill>
                  <a:srgbClr val="C75C27">
                    <a:alpha val="30000"/>
                  </a:srgbClr>
                </a:solidFill>
                <a:latin typeface="Consolas" panose="020B0609020204030204" pitchFamily="49" charset="0"/>
              </a:rPr>
              <a:t>writer.WriteAsync(words[i]);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        await Task.Delay(delay);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    }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</a:t>
            </a:r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C75C27">
                    <a:alpha val="30000"/>
                  </a:srgbClr>
                </a:solidFill>
                <a:latin typeface="Consolas" panose="020B0609020204030204" pitchFamily="49" charset="0"/>
              </a:rPr>
              <a:t>writer.Complete();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66AF40-C746-487F-A3C1-1A93984F1703}"/>
              </a:ext>
            </a:extLst>
          </p:cNvPr>
          <p:cNvSpPr txBox="1"/>
          <p:nvPr/>
        </p:nvSpPr>
        <p:spPr>
          <a:xfrm>
            <a:off x="7836836" y="959666"/>
            <a:ext cx="351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/>
              <a:t>StreamingHub.cs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750328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27F4-F330-4F6B-B21B-DA26EE88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063739-8C47-4334-BF8C-11787A4FD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539210"/>
            <a:ext cx="10515600" cy="5016758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private List&lt;string&gt; words = { /* some words */ };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public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ChannelReader&lt;string&gt; ShowMeTheWords(int delay)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var channel = Channel.CreateUnbounded&lt;string&gt;();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_ = WriteItemsAsync(channel.Writer, delay);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return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channel.Reader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private async Task WriteItemsAsync(ChannelWriter&lt;string&gt; w, int delay)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    for (var i = 0; i &lt; words.Count; i++)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    await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writer.WriteAsync(words[i]);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        await Task.Delay(delay);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    }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writer.Complete();</a:t>
            </a:r>
          </a:p>
          <a:p>
            <a:r>
              <a:rPr lang="en-US" sz="2000" dirty="0">
                <a:solidFill>
                  <a:schemeClr val="tx1">
                    <a:alpha val="30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66AF40-C746-487F-A3C1-1A93984F1703}"/>
              </a:ext>
            </a:extLst>
          </p:cNvPr>
          <p:cNvSpPr txBox="1"/>
          <p:nvPr/>
        </p:nvSpPr>
        <p:spPr>
          <a:xfrm>
            <a:off x="7836836" y="959666"/>
            <a:ext cx="351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/>
              <a:t>StreamingHub.cs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111614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27F4-F330-4F6B-B21B-DA26EE88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063739-8C47-4334-BF8C-11787A4FD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539210"/>
            <a:ext cx="10515600" cy="5016758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Consolas" panose="020B0609020204030204" pitchFamily="49" charset="0"/>
              </a:rPr>
              <a:t>private List&lt;string&gt; words = { /* some words */ };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public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ChannelReader&lt;string&gt; ShowMeTheWords(int delay)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var channel = Channel.CreateUnbounded&lt;string&gt;();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_ = WriteItemsAsync(channel.Writer, delay);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return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channel.Reader</a:t>
            </a:r>
            <a:r>
              <a:rPr lang="en-US" sz="20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private async Task WriteItemsAsync(ChannelWriter&lt;string&gt; w, int delay)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for (var i = 0; i &lt; words.Count; i++)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    await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writer.WriteAsync(words[i]);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    await Task.Delay(delay);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}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C75C27"/>
                </a:solidFill>
                <a:latin typeface="Consolas" panose="020B0609020204030204" pitchFamily="49" charset="0"/>
              </a:rPr>
              <a:t>writer.Complete();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66AF40-C746-487F-A3C1-1A93984F1703}"/>
              </a:ext>
            </a:extLst>
          </p:cNvPr>
          <p:cNvSpPr txBox="1"/>
          <p:nvPr/>
        </p:nvSpPr>
        <p:spPr>
          <a:xfrm>
            <a:off x="7836836" y="959666"/>
            <a:ext cx="351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/>
              <a:t>StreamingHub.cs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58292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83EAF88-7D8D-422C-BA20-13E3B3A2C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238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27F4-F330-4F6B-B21B-DA26EE88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063739-8C47-4334-BF8C-11787A4FD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285229"/>
            <a:ext cx="10515600" cy="3477875"/>
          </a:xfrm>
          <a:prstGeom prst="rect">
            <a:avLst/>
          </a:prstGeom>
          <a:solidFill>
            <a:srgbClr val="AAA7B1">
              <a:alpha val="30000"/>
            </a:srgb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Consolas" panose="020B0609020204030204" pitchFamily="49" charset="0"/>
              </a:rPr>
              <a:t>var connection = new signalR.HubConnectionBuilder()</a:t>
            </a:r>
            <a:br>
              <a:rPr lang="en-US" sz="2200" dirty="0">
                <a:latin typeface="Consolas" panose="020B0609020204030204" pitchFamily="49" charset="0"/>
              </a:rPr>
            </a:br>
            <a:r>
              <a:rPr lang="en-US" sz="2200" dirty="0">
                <a:latin typeface="Consolas" panose="020B0609020204030204" pitchFamily="49" charset="0"/>
              </a:rPr>
              <a:t>.withUrl("/streamingHub").build();</a:t>
            </a:r>
          </a:p>
          <a:p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</a:rPr>
              <a:t>connection.start();</a:t>
            </a:r>
          </a:p>
          <a:p>
            <a:endParaRPr lang="en-US" sz="2200" dirty="0">
              <a:latin typeface="Consolas" panose="020B0609020204030204" pitchFamily="49" charset="0"/>
            </a:endParaRPr>
          </a:p>
          <a:p>
            <a:r>
              <a:rPr lang="en-US" sz="2200" dirty="0">
                <a:solidFill>
                  <a:srgbClr val="C75C27"/>
                </a:solidFill>
                <a:latin typeface="Consolas" panose="020B0609020204030204" pitchFamily="49" charset="0"/>
              </a:rPr>
              <a:t>connection.stream("ShowMeTheWords", 750)</a:t>
            </a:r>
            <a:r>
              <a:rPr lang="en-US" sz="2200" dirty="0">
                <a:latin typeface="Consolas" panose="020B0609020204030204" pitchFamily="49" charset="0"/>
              </a:rPr>
              <a:t>.subscribe({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next: (item) =&gt; { /* render item */ },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complete: () =&gt; { /* complete */ },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    error: (err) =&gt; { /* show error */ }</a:t>
            </a:r>
          </a:p>
          <a:p>
            <a:r>
              <a:rPr lang="en-US" sz="2200" dirty="0"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66AF40-C746-487F-A3C1-1A93984F1703}"/>
              </a:ext>
            </a:extLst>
          </p:cNvPr>
          <p:cNvSpPr txBox="1"/>
          <p:nvPr/>
        </p:nvSpPr>
        <p:spPr>
          <a:xfrm>
            <a:off x="7836836" y="1635477"/>
            <a:ext cx="3516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Streaming.js</a:t>
            </a:r>
          </a:p>
        </p:txBody>
      </p:sp>
    </p:spTree>
    <p:extLst>
      <p:ext uri="{BB962C8B-B14F-4D97-AF65-F5344CB8AC3E}">
        <p14:creationId xmlns:p14="http://schemas.microsoft.com/office/powerpoint/2010/main" val="8606993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E3CC2-B188-44A9-8B62-2A84CEE8A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A766C-21E8-4448-842D-16B5E0121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SignalR</a:t>
            </a:r>
          </a:p>
          <a:p>
            <a:r>
              <a:rPr lang="en-US" dirty="0"/>
              <a:t>MessagePack</a:t>
            </a:r>
          </a:p>
          <a:p>
            <a:r>
              <a:rPr lang="en-US" dirty="0"/>
              <a:t>HubContext</a:t>
            </a:r>
          </a:p>
          <a:p>
            <a:r>
              <a:rPr lang="en-US" dirty="0"/>
              <a:t>Strongly-Typed Hubs</a:t>
            </a:r>
          </a:p>
          <a:p>
            <a:r>
              <a:rPr lang="en-US" dirty="0"/>
              <a:t>Authentication &amp; Authorization</a:t>
            </a:r>
          </a:p>
          <a:p>
            <a:r>
              <a:rPr lang="en-US" dirty="0"/>
              <a:t>Streaming</a:t>
            </a:r>
          </a:p>
        </p:txBody>
      </p:sp>
    </p:spTree>
    <p:extLst>
      <p:ext uri="{BB962C8B-B14F-4D97-AF65-F5344CB8AC3E}">
        <p14:creationId xmlns:p14="http://schemas.microsoft.com/office/powerpoint/2010/main" val="25423675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7C9C99F-9E1A-455E-BD1E-B63D4D25D6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3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floor&#10;&#10;Description generated with high confidence">
            <a:extLst>
              <a:ext uri="{FF2B5EF4-FFF2-40B4-BE49-F238E27FC236}">
                <a16:creationId xmlns:a16="http://schemas.microsoft.com/office/drawing/2014/main" id="{A4E405E9-6D06-4412-8196-198D74194B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27" b="300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38142CB-2F30-4C9D-86A7-767FBBAC1414}"/>
              </a:ext>
            </a:extLst>
          </p:cNvPr>
          <p:cNvSpPr/>
          <p:nvPr/>
        </p:nvSpPr>
        <p:spPr>
          <a:xfrm>
            <a:off x="0" y="2332702"/>
            <a:ext cx="12192000" cy="2192596"/>
          </a:xfrm>
          <a:prstGeom prst="rect">
            <a:avLst/>
          </a:prstGeom>
          <a:solidFill>
            <a:schemeClr val="bg1">
              <a:lumMod val="95000"/>
              <a:lumOff val="5000"/>
              <a:alpha val="6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E958C08-C717-4C1D-946F-FFD07F2C88E9}"/>
              </a:ext>
            </a:extLst>
          </p:cNvPr>
          <p:cNvSpPr txBox="1">
            <a:spLocks/>
          </p:cNvSpPr>
          <p:nvPr/>
        </p:nvSpPr>
        <p:spPr>
          <a:xfrm>
            <a:off x="1524000" y="2943260"/>
            <a:ext cx="9144000" cy="9714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Use Real-Time</a:t>
            </a:r>
          </a:p>
        </p:txBody>
      </p:sp>
    </p:spTree>
    <p:extLst>
      <p:ext uri="{BB962C8B-B14F-4D97-AF65-F5344CB8AC3E}">
        <p14:creationId xmlns:p14="http://schemas.microsoft.com/office/powerpoint/2010/main" val="3032720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EEC2BC6-36FF-4D3B-A6AF-B05984D9AA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4BD9F0-59B7-4F59-ADC9-823D5E3D62D7}"/>
              </a:ext>
            </a:extLst>
          </p:cNvPr>
          <p:cNvSpPr txBox="1"/>
          <p:nvPr/>
        </p:nvSpPr>
        <p:spPr>
          <a:xfrm>
            <a:off x="504968" y="5158854"/>
            <a:ext cx="421715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Vladimir Georgiev</a:t>
            </a:r>
          </a:p>
          <a:p>
            <a:r>
              <a:rPr lang="en-US" sz="3000" dirty="0"/>
              <a:t>VGeorgiev.org</a:t>
            </a:r>
          </a:p>
        </p:txBody>
      </p:sp>
    </p:spTree>
    <p:extLst>
      <p:ext uri="{BB962C8B-B14F-4D97-AF65-F5344CB8AC3E}">
        <p14:creationId xmlns:p14="http://schemas.microsoft.com/office/powerpoint/2010/main" val="948896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8A5DED9F-3059-4E5C-8DC3-7F1AB8509A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7" b="101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97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DDA0E-87B1-49EF-86ED-8D467BBA4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Real time web apps are not fancy anymore</a:t>
            </a:r>
          </a:p>
        </p:txBody>
      </p:sp>
    </p:spTree>
    <p:extLst>
      <p:ext uri="{BB962C8B-B14F-4D97-AF65-F5344CB8AC3E}">
        <p14:creationId xmlns:p14="http://schemas.microsoft.com/office/powerpoint/2010/main" val="2347065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8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C6449C19-C980-4EF3-A476-83E436815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640"/>
            <a:ext cx="12192004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23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A2777-F8F2-444E-9171-E6D7C884D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Users expect Real-Time</a:t>
            </a:r>
          </a:p>
        </p:txBody>
      </p:sp>
    </p:spTree>
    <p:extLst>
      <p:ext uri="{BB962C8B-B14F-4D97-AF65-F5344CB8AC3E}">
        <p14:creationId xmlns:p14="http://schemas.microsoft.com/office/powerpoint/2010/main" val="770987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creen&#10;&#10;Description generated with high confidence">
            <a:extLst>
              <a:ext uri="{FF2B5EF4-FFF2-40B4-BE49-F238E27FC236}">
                <a16:creationId xmlns:a16="http://schemas.microsoft.com/office/drawing/2014/main" id="{0A4F2C45-215C-4E51-B5B1-EC671245E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515" y="1890218"/>
            <a:ext cx="9169592" cy="4196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C0846E-2D86-455C-849D-7EA9484C4A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941" y="559568"/>
            <a:ext cx="13689203" cy="653613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1991B76-2A26-4EC5-AA81-C23533E8B16A}"/>
              </a:ext>
            </a:extLst>
          </p:cNvPr>
          <p:cNvCxnSpPr>
            <a:cxnSpLocks/>
          </p:cNvCxnSpPr>
          <p:nvPr/>
        </p:nvCxnSpPr>
        <p:spPr>
          <a:xfrm>
            <a:off x="4323498" y="3313847"/>
            <a:ext cx="3824215" cy="0"/>
          </a:xfrm>
          <a:prstGeom prst="straightConnector1">
            <a:avLst/>
          </a:prstGeom>
          <a:ln w="8890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A4E2068-FB59-4E07-BE8E-0BC6030907EB}"/>
              </a:ext>
            </a:extLst>
          </p:cNvPr>
          <p:cNvSpPr txBox="1"/>
          <p:nvPr/>
        </p:nvSpPr>
        <p:spPr>
          <a:xfrm>
            <a:off x="4887747" y="340080"/>
            <a:ext cx="24165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HTTP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EFE613-3A52-4D8E-8585-CF9FFF036D0D}"/>
              </a:ext>
            </a:extLst>
          </p:cNvPr>
          <p:cNvCxnSpPr>
            <a:cxnSpLocks/>
          </p:cNvCxnSpPr>
          <p:nvPr/>
        </p:nvCxnSpPr>
        <p:spPr>
          <a:xfrm flipH="1" flipV="1">
            <a:off x="4323498" y="4417798"/>
            <a:ext cx="3824215" cy="2"/>
          </a:xfrm>
          <a:prstGeom prst="straightConnector1">
            <a:avLst/>
          </a:prstGeom>
          <a:ln w="8890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86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creen&#10;&#10;Description generated with high confidence">
            <a:extLst>
              <a:ext uri="{FF2B5EF4-FFF2-40B4-BE49-F238E27FC236}">
                <a16:creationId xmlns:a16="http://schemas.microsoft.com/office/drawing/2014/main" id="{0A4F2C45-215C-4E51-B5B1-EC671245EE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515" y="1890218"/>
            <a:ext cx="9169592" cy="4196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C0846E-2D86-455C-849D-7EA9484C4A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941" y="559568"/>
            <a:ext cx="13689203" cy="653613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A4E2068-FB59-4E07-BE8E-0BC6030907EB}"/>
              </a:ext>
            </a:extLst>
          </p:cNvPr>
          <p:cNvSpPr txBox="1"/>
          <p:nvPr/>
        </p:nvSpPr>
        <p:spPr>
          <a:xfrm>
            <a:off x="4887747" y="340080"/>
            <a:ext cx="24165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HTTP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EFE613-3A52-4D8E-8585-CF9FFF036D0D}"/>
              </a:ext>
            </a:extLst>
          </p:cNvPr>
          <p:cNvCxnSpPr>
            <a:cxnSpLocks/>
          </p:cNvCxnSpPr>
          <p:nvPr/>
        </p:nvCxnSpPr>
        <p:spPr>
          <a:xfrm flipH="1" flipV="1">
            <a:off x="4183892" y="3827631"/>
            <a:ext cx="3824215" cy="2"/>
          </a:xfrm>
          <a:prstGeom prst="straightConnector1">
            <a:avLst/>
          </a:prstGeom>
          <a:ln w="8890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D2751A4-6E5F-40EB-B70D-27B96A2E4BBB}"/>
              </a:ext>
            </a:extLst>
          </p:cNvPr>
          <p:cNvCxnSpPr>
            <a:cxnSpLocks/>
          </p:cNvCxnSpPr>
          <p:nvPr/>
        </p:nvCxnSpPr>
        <p:spPr>
          <a:xfrm>
            <a:off x="4994928" y="2689072"/>
            <a:ext cx="2202144" cy="2202143"/>
          </a:xfrm>
          <a:prstGeom prst="line">
            <a:avLst/>
          </a:prstGeom>
          <a:ln w="889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00172-471B-47FC-9EF8-17D013C6C15E}"/>
              </a:ext>
            </a:extLst>
          </p:cNvPr>
          <p:cNvCxnSpPr>
            <a:cxnSpLocks/>
          </p:cNvCxnSpPr>
          <p:nvPr/>
        </p:nvCxnSpPr>
        <p:spPr>
          <a:xfrm flipV="1">
            <a:off x="4919953" y="2814635"/>
            <a:ext cx="2277119" cy="2076580"/>
          </a:xfrm>
          <a:prstGeom prst="line">
            <a:avLst/>
          </a:prstGeom>
          <a:ln w="889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32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13910</TotalTime>
  <Words>1272</Words>
  <Application>Microsoft Office PowerPoint</Application>
  <PresentationFormat>Widescreen</PresentationFormat>
  <Paragraphs>261</Paragraphs>
  <Slides>34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Consolas</vt:lpstr>
      <vt:lpstr>Segoe UI</vt:lpstr>
      <vt:lpstr>Office Theme</vt:lpstr>
      <vt:lpstr>Fancy Features in  Asp.Net Core SignalR</vt:lpstr>
      <vt:lpstr>What is .NET Core?</vt:lpstr>
      <vt:lpstr>PowerPoint Presentation</vt:lpstr>
      <vt:lpstr>PowerPoint Presentation</vt:lpstr>
      <vt:lpstr>Real time web apps are not fancy anymore</vt:lpstr>
      <vt:lpstr>PowerPoint Presentation</vt:lpstr>
      <vt:lpstr>Users expect Real-Time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SignalR Configuration</vt:lpstr>
      <vt:lpstr>SignalR Hub</vt:lpstr>
      <vt:lpstr>Client-side Code</vt:lpstr>
      <vt:lpstr>JSON &amp; MessagePack Protocols</vt:lpstr>
      <vt:lpstr>JSON &amp; MessagePack Protocols</vt:lpstr>
      <vt:lpstr>Inject IHubContext</vt:lpstr>
      <vt:lpstr> Injecting HubContext everywhere</vt:lpstr>
      <vt:lpstr>Strongly-Typed Hubs</vt:lpstr>
      <vt:lpstr>Dynamic &amp; magic string calls</vt:lpstr>
      <vt:lpstr>Strongly Typed Hubs</vt:lpstr>
      <vt:lpstr>Authentication &amp; Authorization</vt:lpstr>
      <vt:lpstr>Authentication &amp; Authorization</vt:lpstr>
      <vt:lpstr>Streaming</vt:lpstr>
      <vt:lpstr>Streaming</vt:lpstr>
      <vt:lpstr>Streaming</vt:lpstr>
      <vt:lpstr>Streaming</vt:lpstr>
      <vt:lpstr>Streaming</vt:lpstr>
      <vt:lpstr>Streaming</vt:lpstr>
      <vt:lpstr>Summary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</dc:title>
  <dc:creator>Vladimir Georgiev</dc:creator>
  <cp:lastModifiedBy>Vladimir Georgiev</cp:lastModifiedBy>
  <cp:revision>172</cp:revision>
  <dcterms:created xsi:type="dcterms:W3CDTF">2018-10-30T17:25:01Z</dcterms:created>
  <dcterms:modified xsi:type="dcterms:W3CDTF">2018-11-22T18:22:18Z</dcterms:modified>
</cp:coreProperties>
</file>